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2" r:id="rId2"/>
    <p:sldId id="256" r:id="rId3"/>
    <p:sldId id="257" r:id="rId4"/>
    <p:sldId id="266" r:id="rId5"/>
    <p:sldId id="265" r:id="rId6"/>
    <p:sldId id="264" r:id="rId7"/>
    <p:sldId id="261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60"/>
  </p:normalViewPr>
  <p:slideViewPr>
    <p:cSldViewPr>
      <p:cViewPr>
        <p:scale>
          <a:sx n="75" d="100"/>
          <a:sy n="75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>
        <c:manualLayout>
          <c:layoutTarget val="inner"/>
          <c:xMode val="edge"/>
          <c:yMode val="edge"/>
          <c:x val="0.32695489452707394"/>
          <c:y val="0.17612860892388416"/>
          <c:w val="0.82522892971711859"/>
          <c:h val="0.64746250468691358"/>
        </c:manualLayout>
      </c:layout>
      <c:barChart>
        <c:barDir val="bar"/>
        <c:grouping val="stacked"/>
        <c:ser>
          <c:idx val="0"/>
          <c:order val="0"/>
          <c:dLbls>
            <c:dLbl>
              <c:idx val="0"/>
              <c:layout>
                <c:manualLayout>
                  <c:x val="0.34259259259259311"/>
                  <c:y val="-4.8134777376653793E-3"/>
                </c:manualLayout>
              </c:layout>
              <c:showVal val="1"/>
            </c:dLbl>
            <c:dLbl>
              <c:idx val="1"/>
              <c:layout>
                <c:manualLayout>
                  <c:x val="0.33641975308642075"/>
                  <c:y val="-4.8134777376654635E-3"/>
                </c:manualLayout>
              </c:layout>
              <c:showVal val="1"/>
            </c:dLbl>
            <c:dLbl>
              <c:idx val="2"/>
              <c:layout>
                <c:manualLayout>
                  <c:x val="6.1728395061728412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Val val="1"/>
          </c:dLbls>
          <c:cat>
            <c:strRef>
              <c:f>Sheet1!$F$3:$F$5</c:f>
              <c:strCache>
                <c:ptCount val="3"/>
                <c:pt idx="0">
                  <c:v>Natural Gas</c:v>
                </c:pt>
                <c:pt idx="1">
                  <c:v>Hydro </c:v>
                </c:pt>
                <c:pt idx="2">
                  <c:v>Waste To Energy </c:v>
                </c:pt>
              </c:strCache>
            </c:strRef>
          </c:cat>
          <c:val>
            <c:numRef>
              <c:f>Sheet1!$G$3:$G$5</c:f>
              <c:numCache>
                <c:formatCode>0</c:formatCode>
                <c:ptCount val="3"/>
                <c:pt idx="0">
                  <c:v>10935</c:v>
                </c:pt>
                <c:pt idx="1">
                  <c:v>10570</c:v>
                </c:pt>
                <c:pt idx="2">
                  <c:v>187</c:v>
                </c:pt>
              </c:numCache>
            </c:numRef>
          </c:val>
        </c:ser>
        <c:dLbls>
          <c:showVal val="1"/>
        </c:dLbls>
        <c:gapWidth val="75"/>
        <c:overlap val="100"/>
        <c:axId val="95666944"/>
        <c:axId val="95668480"/>
      </c:barChart>
      <c:catAx>
        <c:axId val="9566694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95668480"/>
        <c:crosses val="autoZero"/>
        <c:auto val="1"/>
        <c:lblAlgn val="ctr"/>
        <c:lblOffset val="100"/>
      </c:catAx>
      <c:valAx>
        <c:axId val="95668480"/>
        <c:scaling>
          <c:orientation val="minMax"/>
        </c:scaling>
        <c:axPos val="b"/>
        <c:numFmt formatCode="0" sourceLinked="0"/>
        <c:maj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95666944"/>
        <c:crosses val="autoZero"/>
        <c:crossBetween val="between"/>
      </c:valAx>
    </c:plotArea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0.17824</cdr:x>
      <cdr:y>0.01083</cdr:y>
    </cdr:from>
    <cdr:to>
      <cdr:x>0.40046</cdr:x>
      <cdr:y>0.3574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3425" y="285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tx1"/>
              </a:solidFill>
            </a:rPr>
            <a:t>Total </a:t>
          </a:r>
          <a:r>
            <a:rPr lang="en-US" sz="1600" b="1" baseline="0" dirty="0">
              <a:solidFill>
                <a:schemeClr val="tx1"/>
              </a:solidFill>
            </a:rPr>
            <a:t> Megawatts Online </a:t>
          </a:r>
          <a:endParaRPr lang="en-US" sz="1600" b="1" dirty="0">
            <a:solidFill>
              <a:schemeClr val="tx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AF2333-7B25-4932-95B5-3BE30C9867B7}" type="datetimeFigureOut">
              <a:rPr lang="en-US" smtClean="0"/>
              <a:pPr/>
              <a:t>3/18/2011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8939B4-F528-4D08-A22D-4E6125F1A2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AF2333-7B25-4932-95B5-3BE30C9867B7}" type="datetimeFigureOut">
              <a:rPr lang="en-US" smtClean="0"/>
              <a:pPr/>
              <a:t>3/18/2011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8939B4-F528-4D08-A22D-4E6125F1A2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AF2333-7B25-4932-95B5-3BE30C9867B7}" type="datetimeFigureOut">
              <a:rPr lang="en-US" smtClean="0"/>
              <a:pPr/>
              <a:t>3/18/2011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8939B4-F528-4D08-A22D-4E6125F1A2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AF2333-7B25-4932-95B5-3BE30C9867B7}" type="datetimeFigureOut">
              <a:rPr lang="en-US" smtClean="0"/>
              <a:pPr/>
              <a:t>3/18/2011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8939B4-F528-4D08-A22D-4E6125F1A2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AF2333-7B25-4932-95B5-3BE30C9867B7}" type="datetimeFigureOut">
              <a:rPr lang="en-US" smtClean="0"/>
              <a:pPr/>
              <a:t>3/18/2011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8939B4-F528-4D08-A22D-4E6125F1A2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AF2333-7B25-4932-95B5-3BE30C9867B7}" type="datetimeFigureOut">
              <a:rPr lang="en-US" smtClean="0"/>
              <a:pPr/>
              <a:t>3/18/2011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8939B4-F528-4D08-A22D-4E6125F1A2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AF2333-7B25-4932-95B5-3BE30C9867B7}" type="datetimeFigureOut">
              <a:rPr lang="en-US" smtClean="0"/>
              <a:pPr/>
              <a:t>3/18/2011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8939B4-F528-4D08-A22D-4E6125F1A2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AF2333-7B25-4932-95B5-3BE30C9867B7}" type="datetimeFigureOut">
              <a:rPr lang="en-US" smtClean="0"/>
              <a:pPr/>
              <a:t>3/18/2011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8939B4-F528-4D08-A22D-4E6125F1A2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AF2333-7B25-4932-95B5-3BE30C9867B7}" type="datetimeFigureOut">
              <a:rPr lang="en-US" smtClean="0"/>
              <a:pPr/>
              <a:t>3/18/2011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8939B4-F528-4D08-A22D-4E6125F1A2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AF2333-7B25-4932-95B5-3BE30C9867B7}" type="datetimeFigureOut">
              <a:rPr lang="en-US" smtClean="0"/>
              <a:pPr/>
              <a:t>3/18/2011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8939B4-F528-4D08-A22D-4E6125F1A2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DAF2333-7B25-4932-95B5-3BE30C9867B7}" type="datetimeFigureOut">
              <a:rPr lang="en-US" smtClean="0"/>
              <a:pPr/>
              <a:t>3/18/2011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C8939B4-F528-4D08-A22D-4E6125F1A2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DAF2333-7B25-4932-95B5-3BE30C9867B7}" type="datetimeFigureOut">
              <a:rPr lang="en-US" smtClean="0"/>
              <a:pPr/>
              <a:t>3/18/2011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C8939B4-F528-4D08-A22D-4E6125F1A2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0668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Potential for Waste To Energy (WTE) Power Plants in Los Angeles County </a:t>
            </a:r>
            <a:endParaRPr lang="en-US" sz="2400" b="1" dirty="0"/>
          </a:p>
        </p:txBody>
      </p:sp>
      <p:pic>
        <p:nvPicPr>
          <p:cNvPr id="4" name="Picture 3" descr="puente_hills_326x2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2209800"/>
            <a:ext cx="38100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5638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Hugo Sarmiento </a:t>
            </a:r>
          </a:p>
          <a:p>
            <a:r>
              <a:rPr lang="en-US" b="1" dirty="0" smtClean="0"/>
              <a:t>UP 206A</a:t>
            </a:r>
            <a:endParaRPr lang="en-US" b="1" dirty="0"/>
          </a:p>
        </p:txBody>
      </p:sp>
      <p:pic>
        <p:nvPicPr>
          <p:cNvPr id="6" name="Picture 5" descr="msw_400x2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209800"/>
            <a:ext cx="3810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152400"/>
            <a:ext cx="4040188" cy="639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Power Plants in LA County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8200" y="152400"/>
            <a:ext cx="4041775" cy="639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Megawatts  (MW) Generated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Content Placeholder 8" descr="allplants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685800"/>
            <a:ext cx="3881522" cy="3876645"/>
          </a:xfrm>
        </p:spPr>
      </p:pic>
      <p:pic>
        <p:nvPicPr>
          <p:cNvPr id="10" name="Content Placeholder 9" descr="mwproductio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24400" y="685800"/>
            <a:ext cx="3951288" cy="3886200"/>
          </a:xfrm>
        </p:spPr>
      </p:pic>
      <p:graphicFrame>
        <p:nvGraphicFramePr>
          <p:cNvPr id="13" name="Chart 12"/>
          <p:cNvGraphicFramePr/>
          <p:nvPr/>
        </p:nvGraphicFramePr>
        <p:xfrm>
          <a:off x="4495800" y="4572000"/>
          <a:ext cx="41148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4648201"/>
          <a:ext cx="3810000" cy="205293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05000"/>
                <a:gridCol w="1905000"/>
              </a:tblGrid>
              <a:tr h="457199"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Number</a:t>
                      </a:r>
                      <a:r>
                        <a:rPr lang="en-US" sz="1600" baseline="0" dirty="0" smtClean="0"/>
                        <a:t> of Power Plants 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191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Waste</a:t>
                      </a:r>
                      <a:r>
                        <a:rPr lang="en-US" sz="1400" b="1" baseline="0" dirty="0" smtClean="0"/>
                        <a:t> To Energy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12</a:t>
                      </a:r>
                      <a:endParaRPr lang="en-US" sz="1400" b="1" dirty="0"/>
                    </a:p>
                  </a:txBody>
                  <a:tcPr/>
                </a:tc>
              </a:tr>
              <a:tr h="53191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Hydro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28</a:t>
                      </a:r>
                      <a:endParaRPr lang="en-US" sz="1400" b="1" dirty="0"/>
                    </a:p>
                  </a:txBody>
                  <a:tcPr/>
                </a:tc>
              </a:tr>
              <a:tr h="53191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Natural Gas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89 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lw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3124200"/>
            <a:ext cx="3886200" cy="3311610"/>
          </a:xfrm>
          <a:prstGeom prst="rect">
            <a:avLst/>
          </a:prstGeom>
        </p:spPr>
      </p:pic>
      <p:pic>
        <p:nvPicPr>
          <p:cNvPr id="3" name="Picture 2" descr="PalosVerdesGas-to-Energy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276600"/>
            <a:ext cx="2057400" cy="1676400"/>
          </a:xfrm>
          <a:prstGeom prst="rect">
            <a:avLst/>
          </a:prstGeom>
        </p:spPr>
      </p:pic>
      <p:pic>
        <p:nvPicPr>
          <p:cNvPr id="4" name="Picture 3" descr="Southeast Resource Recovery Facili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1143000"/>
            <a:ext cx="2286000" cy="1559052"/>
          </a:xfrm>
          <a:prstGeom prst="rect">
            <a:avLst/>
          </a:prstGeom>
        </p:spPr>
      </p:pic>
      <p:pic>
        <p:nvPicPr>
          <p:cNvPr id="5" name="Picture 4" descr="Total Energy Facilit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3200400"/>
            <a:ext cx="2057400" cy="1676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16200000" flipH="1">
            <a:off x="3429000" y="3124200"/>
            <a:ext cx="1295400" cy="5334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" idx="3"/>
          </p:cNvCxnSpPr>
          <p:nvPr/>
        </p:nvCxnSpPr>
        <p:spPr>
          <a:xfrm>
            <a:off x="2209800" y="4114800"/>
            <a:ext cx="914400" cy="1524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6172200" y="4267200"/>
            <a:ext cx="609600" cy="5334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" y="23622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Palos Verdes Energy Recovery Facility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762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Total Energy Facility 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2514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South East Resource Recovery  Facility 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4876800"/>
            <a:ext cx="205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Municipal Solid Waste can be directly combusted in waste-to-energy facilities as a fuel with minimal processing, known as mass burn.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5105400" y="1066800"/>
            <a:ext cx="167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Digester facilities are fueled with biogas produced from organic wastes such as food processing waste.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152400" y="5029200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These facilities are fueled with landfill gas generated by the natural degradation of  waste by anaerobic micro-organisms. 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employ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981200"/>
            <a:ext cx="2971799" cy="3200401"/>
          </a:xfrm>
          <a:prstGeom prst="rect">
            <a:avLst/>
          </a:prstGeom>
        </p:spPr>
      </p:pic>
      <p:pic>
        <p:nvPicPr>
          <p:cNvPr id="4" name="Picture 3" descr="popdens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1981200"/>
            <a:ext cx="2895600" cy="3200400"/>
          </a:xfrm>
          <a:prstGeom prst="rect">
            <a:avLst/>
          </a:prstGeom>
        </p:spPr>
      </p:pic>
      <p:pic>
        <p:nvPicPr>
          <p:cNvPr id="5" name="Picture 4" descr="medianinco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1981200"/>
            <a:ext cx="29718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11430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Landfills and Population Characteristics in Los Angeles County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tspo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066800"/>
            <a:ext cx="5438775" cy="54102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5334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Hot Spot Analysis: Potential Support for Waste-to-Energy Plants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fffersl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2125" y="1600200"/>
            <a:ext cx="4686300" cy="4133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914400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Communities Likely to Support </a:t>
            </a:r>
            <a:r>
              <a:rPr lang="en-US" sz="2000" b="1" dirty="0" smtClean="0"/>
              <a:t>Waste-to-Energy </a:t>
            </a:r>
            <a:r>
              <a:rPr lang="en-US" sz="2000" b="1" dirty="0" smtClean="0"/>
              <a:t>Campaigns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aD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0"/>
            <a:ext cx="8572499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e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868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810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GIS Skills Used 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524000"/>
            <a:ext cx="381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Geoprocessing</a:t>
            </a:r>
            <a:endParaRPr lang="en-US" sz="2000" b="1" dirty="0" smtClean="0"/>
          </a:p>
          <a:p>
            <a:r>
              <a:rPr lang="en-US" sz="2000" b="1" dirty="0" err="1" smtClean="0"/>
              <a:t>Geocoding</a:t>
            </a:r>
            <a:endParaRPr lang="en-US" sz="2000" b="1" dirty="0" smtClean="0"/>
          </a:p>
          <a:p>
            <a:r>
              <a:rPr lang="en-US" sz="2000" b="1" dirty="0" smtClean="0"/>
              <a:t>Inset Map</a:t>
            </a:r>
          </a:p>
          <a:p>
            <a:r>
              <a:rPr lang="en-US" sz="2000" b="1" dirty="0" smtClean="0"/>
              <a:t>Buffering</a:t>
            </a:r>
          </a:p>
          <a:p>
            <a:r>
              <a:rPr lang="en-US" sz="2000" b="1" dirty="0" smtClean="0"/>
              <a:t>Select by Attribute</a:t>
            </a:r>
          </a:p>
          <a:p>
            <a:r>
              <a:rPr lang="en-US" sz="2000" b="1" dirty="0" smtClean="0"/>
              <a:t>Modeling </a:t>
            </a:r>
          </a:p>
          <a:p>
            <a:r>
              <a:rPr lang="en-US" sz="2000" b="1" dirty="0" smtClean="0"/>
              <a:t>Metadata</a:t>
            </a:r>
          </a:p>
          <a:p>
            <a:r>
              <a:rPr lang="en-US" sz="2000" b="1" dirty="0" smtClean="0"/>
              <a:t>Hotspot Analysis </a:t>
            </a:r>
          </a:p>
          <a:p>
            <a:r>
              <a:rPr lang="en-US" sz="2000" b="1" dirty="0" smtClean="0"/>
              <a:t>Graduated Symbols</a:t>
            </a:r>
          </a:p>
          <a:p>
            <a:r>
              <a:rPr lang="en-US" sz="2000" b="1" dirty="0" smtClean="0"/>
              <a:t>Use of Charts and Images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2400</TotalTime>
  <Words>161</Words>
  <Application>Microsoft Office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Metro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University of California, Los Angeles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703021280</dc:creator>
  <cp:lastModifiedBy>sarmiento</cp:lastModifiedBy>
  <cp:revision>97</cp:revision>
  <dcterms:created xsi:type="dcterms:W3CDTF">2011-03-15T04:01:46Z</dcterms:created>
  <dcterms:modified xsi:type="dcterms:W3CDTF">2011-03-19T01:10:14Z</dcterms:modified>
</cp:coreProperties>
</file>